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Bold Ink"/>
      <p:regular r:id="rId10"/>
    </p:embeddedFont>
    <p:embeddedFont>
      <p:font typeface="Bahnschrift" panose="020B0502040204020203" pitchFamily="34" charset="0"/>
      <p:regular r:id="rId11"/>
      <p:bold r:id="rId12"/>
    </p:embeddedFont>
    <p:embeddedFont>
      <p:font typeface="Bahnschrift Light" panose="020B0502040204020203" pitchFamily="34" charset="0"/>
      <p:regular r:id="rId13"/>
    </p:embeddedFont>
    <p:embeddedFont>
      <p:font typeface="Bahnschrift SemiBold" panose="020B0502040204020203" pitchFamily="34" charset="0"/>
      <p:bold r:id="rId14"/>
    </p:embeddedFont>
    <p:embeddedFont>
      <p:font typeface="MS Reference Sans Serif" panose="020B0604030504040204" pitchFamily="3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2" d="100"/>
          <a:sy n="32" d="100"/>
        </p:scale>
        <p:origin x="53" y="71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0.gif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jpeg"/><Relationship Id="rId10" Type="http://schemas.openxmlformats.org/officeDocument/2006/relationships/image" Target="../media/image11.png"/><Relationship Id="rId4" Type="http://schemas.openxmlformats.org/officeDocument/2006/relationships/image" Target="../media/image3.svg"/><Relationship Id="rId9" Type="http://schemas.openxmlformats.org/officeDocument/2006/relationships/image" Target="../media/image10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699999">
            <a:off x="16668265" y="3831012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70" y="0"/>
                </a:lnTo>
                <a:lnTo>
                  <a:pt x="323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9012905" y="6281158"/>
            <a:ext cx="10989902" cy="4005842"/>
            <a:chOff x="0" y="0"/>
            <a:chExt cx="2894460" cy="105503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94460" cy="1055037"/>
            </a:xfrm>
            <a:custGeom>
              <a:avLst/>
              <a:gdLst/>
              <a:ahLst/>
              <a:cxnLst/>
              <a:rect l="l" t="t" r="r" b="b"/>
              <a:pathLst>
                <a:path w="2894460" h="1055037">
                  <a:moveTo>
                    <a:pt x="0" y="0"/>
                  </a:moveTo>
                  <a:lnTo>
                    <a:pt x="2894460" y="0"/>
                  </a:lnTo>
                  <a:lnTo>
                    <a:pt x="2894460" y="1055037"/>
                  </a:lnTo>
                  <a:lnTo>
                    <a:pt x="0" y="1055037"/>
                  </a:lnTo>
                  <a:close/>
                </a:path>
              </a:pathLst>
            </a:custGeom>
            <a:solidFill>
              <a:srgbClr val="D24339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2894460" cy="11026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242434" y="6409988"/>
            <a:ext cx="8057149" cy="4505553"/>
            <a:chOff x="0" y="0"/>
            <a:chExt cx="3272790" cy="183014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272790" cy="1830142"/>
            </a:xfrm>
            <a:custGeom>
              <a:avLst/>
              <a:gdLst/>
              <a:ahLst/>
              <a:cxnLst/>
              <a:rect l="l" t="t" r="r" b="b"/>
              <a:pathLst>
                <a:path w="3272790" h="1830142">
                  <a:moveTo>
                    <a:pt x="0" y="0"/>
                  </a:moveTo>
                  <a:lnTo>
                    <a:pt x="2767330" y="0"/>
                  </a:lnTo>
                  <a:cubicBezTo>
                    <a:pt x="3046730" y="0"/>
                    <a:pt x="3272790" y="194139"/>
                    <a:pt x="3272790" y="434086"/>
                  </a:cubicBezTo>
                  <a:lnTo>
                    <a:pt x="3272790" y="1830142"/>
                  </a:lnTo>
                  <a:lnTo>
                    <a:pt x="0" y="18301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 rot="2699999">
            <a:off x="-854483" y="-1028700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70" y="0"/>
                </a:lnTo>
                <a:lnTo>
                  <a:pt x="323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46637" y="2838550"/>
            <a:ext cx="10170516" cy="3388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61"/>
              </a:lnSpc>
            </a:pPr>
            <a:r>
              <a:rPr lang="en-US" sz="9600" dirty="0">
                <a:solidFill>
                  <a:srgbClr val="054B91"/>
                </a:solidFill>
                <a:latin typeface="Arial" panose="020B0604020202020204" pitchFamily="34" charset="0"/>
                <a:ea typeface="Bold Ink"/>
                <a:cs typeface="Arial" panose="020B0604020202020204" pitchFamily="34" charset="0"/>
                <a:sym typeface="Bold Ink"/>
              </a:rPr>
              <a:t>SOCIAL INDICATORS AND OLYMPICS </a:t>
            </a:r>
          </a:p>
          <a:p>
            <a:pPr algn="r">
              <a:lnSpc>
                <a:spcPts val="1848"/>
              </a:lnSpc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ea typeface="Bold Ink"/>
                <a:cs typeface="Arial" panose="020B0604020202020204" pitchFamily="34" charset="0"/>
                <a:sym typeface="Bold Ink"/>
              </a:rPr>
              <a:t> </a:t>
            </a:r>
          </a:p>
          <a:p>
            <a:pPr algn="l">
              <a:lnSpc>
                <a:spcPts val="504"/>
              </a:lnSpc>
            </a:pPr>
            <a:endParaRPr lang="en-US" sz="2400" dirty="0">
              <a:solidFill>
                <a:srgbClr val="000000"/>
              </a:solidFill>
              <a:latin typeface="Arial" panose="020B0604020202020204" pitchFamily="34" charset="0"/>
              <a:ea typeface="Bold Ink"/>
              <a:cs typeface="Arial" panose="020B0604020202020204" pitchFamily="34" charset="0"/>
              <a:sym typeface="Bold Ink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144000" y="6276638"/>
            <a:ext cx="7423837" cy="1598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99"/>
              </a:lnSpc>
            </a:pPr>
            <a:r>
              <a:rPr lang="en-US" sz="3499" dirty="0">
                <a:solidFill>
                  <a:srgbClr val="FFFFFF"/>
                </a:solidFill>
                <a:latin typeface="Arial" panose="020B0604020202020204" pitchFamily="34" charset="0"/>
                <a:ea typeface="Copperplate Gothic 29 BC Bold"/>
                <a:cs typeface="Arial" panose="020B0604020202020204" pitchFamily="34" charset="0"/>
                <a:sym typeface="Copperplate Gothic 29 BC Bold"/>
              </a:rPr>
              <a:t>Under the Guidance of</a:t>
            </a:r>
          </a:p>
          <a:p>
            <a:pPr algn="just">
              <a:lnSpc>
                <a:spcPts val="3920"/>
              </a:lnSpc>
            </a:pP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Copperplate Gothic 29 BC Bold"/>
                <a:cs typeface="Arial" panose="020B0604020202020204" pitchFamily="34" charset="0"/>
                <a:sym typeface="Copperplate Gothic 29 BC Bold"/>
              </a:rPr>
              <a:t>Dr.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Copperplate Gothic 29 BC Bold"/>
                <a:cs typeface="Arial" panose="020B0604020202020204" pitchFamily="34" charset="0"/>
                <a:sym typeface="Copperplate Gothic 29 BC Bold"/>
              </a:rPr>
              <a:t>Dootika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Copperplate Gothic 29 BC Bold"/>
                <a:cs typeface="Arial" panose="020B0604020202020204" pitchFamily="34" charset="0"/>
                <a:sym typeface="Copperplate Gothic 29 BC Bold"/>
              </a:rPr>
              <a:t> Vats</a:t>
            </a:r>
          </a:p>
          <a:p>
            <a:pPr algn="just">
              <a:lnSpc>
                <a:spcPts val="3920"/>
              </a:lnSpc>
            </a:pP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Copperplate Gothic 29 BC Bold"/>
              <a:cs typeface="Arial" panose="020B0604020202020204" pitchFamily="34" charset="0"/>
              <a:sym typeface="Copperplate Gothic 29 BC Bold"/>
            </a:endParaRPr>
          </a:p>
        </p:txBody>
      </p:sp>
      <p:grpSp>
        <p:nvGrpSpPr>
          <p:cNvPr id="12" name="Group 12"/>
          <p:cNvGrpSpPr/>
          <p:nvPr/>
        </p:nvGrpSpPr>
        <p:grpSpPr>
          <a:xfrm rot="-10800000">
            <a:off x="10479282" y="282278"/>
            <a:ext cx="8057149" cy="4505553"/>
            <a:chOff x="0" y="0"/>
            <a:chExt cx="3272790" cy="1830142"/>
          </a:xfrm>
        </p:grpSpPr>
        <p:sp>
          <p:nvSpPr>
            <p:cNvPr id="13" name="Freeform 13"/>
            <p:cNvSpPr/>
            <p:nvPr/>
          </p:nvSpPr>
          <p:spPr>
            <a:xfrm rot="-10800000">
              <a:off x="0" y="0"/>
              <a:ext cx="3272790" cy="1830142"/>
            </a:xfrm>
            <a:custGeom>
              <a:avLst/>
              <a:gdLst/>
              <a:ahLst/>
              <a:cxnLst/>
              <a:rect l="l" t="t" r="r" b="b"/>
              <a:pathLst>
                <a:path w="3272790" h="1830142">
                  <a:moveTo>
                    <a:pt x="3272790" y="1830142"/>
                  </a:moveTo>
                  <a:lnTo>
                    <a:pt x="505460" y="1830142"/>
                  </a:lnTo>
                  <a:cubicBezTo>
                    <a:pt x="226060" y="1830142"/>
                    <a:pt x="0" y="1636003"/>
                    <a:pt x="0" y="1396056"/>
                  </a:cubicBezTo>
                  <a:lnTo>
                    <a:pt x="0" y="0"/>
                  </a:lnTo>
                  <a:lnTo>
                    <a:pt x="3272790" y="0"/>
                  </a:lnTo>
                  <a:lnTo>
                    <a:pt x="3272790" y="1830142"/>
                  </a:lnTo>
                  <a:close/>
                </a:path>
              </a:pathLst>
            </a:custGeom>
            <a:blipFill>
              <a:blip r:embed="rId6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9144000" y="7455312"/>
            <a:ext cx="3741434" cy="22821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 dirty="0">
                <a:solidFill>
                  <a:srgbClr val="141D20"/>
                </a:solidFill>
                <a:latin typeface="Arial" panose="020B0604020202020204" pitchFamily="34" charset="0"/>
                <a:ea typeface="Copperplate Gothic 29 BC"/>
                <a:cs typeface="Arial" panose="020B0604020202020204" pitchFamily="34" charset="0"/>
                <a:sym typeface="Copperplate Gothic 29 BC"/>
              </a:rPr>
              <a:t>Presented By:</a:t>
            </a:r>
          </a:p>
          <a:p>
            <a:pPr algn="just">
              <a:lnSpc>
                <a:spcPts val="3359"/>
              </a:lnSpc>
            </a:pPr>
            <a:r>
              <a:rPr lang="en-US" sz="2400" dirty="0">
                <a:solidFill>
                  <a:srgbClr val="141D20"/>
                </a:solidFill>
                <a:latin typeface="Arial" panose="020B0604020202020204" pitchFamily="34" charset="0"/>
                <a:ea typeface="Copperplate Gothic 29 BC"/>
                <a:cs typeface="Arial" panose="020B0604020202020204" pitchFamily="34" charset="0"/>
                <a:sym typeface="Copperplate Gothic 29 BC"/>
              </a:rPr>
              <a:t>Sujal Yadav</a:t>
            </a:r>
          </a:p>
          <a:p>
            <a:pPr algn="just">
              <a:lnSpc>
                <a:spcPts val="3359"/>
              </a:lnSpc>
            </a:pPr>
            <a:r>
              <a:rPr lang="en-US" sz="2400" dirty="0">
                <a:solidFill>
                  <a:srgbClr val="141D20"/>
                </a:solidFill>
                <a:latin typeface="Arial" panose="020B0604020202020204" pitchFamily="34" charset="0"/>
                <a:ea typeface="Copperplate Gothic 29 BC"/>
                <a:cs typeface="Arial" panose="020B0604020202020204" pitchFamily="34" charset="0"/>
                <a:sym typeface="Copperplate Gothic 29 BC"/>
              </a:rPr>
              <a:t>Vinay Chavan</a:t>
            </a:r>
          </a:p>
          <a:p>
            <a:pPr algn="just">
              <a:lnSpc>
                <a:spcPts val="3359"/>
              </a:lnSpc>
            </a:pPr>
            <a:r>
              <a:rPr lang="en-US" sz="2400" dirty="0">
                <a:solidFill>
                  <a:srgbClr val="141D20"/>
                </a:solidFill>
                <a:latin typeface="Arial" panose="020B0604020202020204" pitchFamily="34" charset="0"/>
                <a:ea typeface="Copperplate Gothic 29 BC"/>
                <a:cs typeface="Arial" panose="020B0604020202020204" pitchFamily="34" charset="0"/>
                <a:sym typeface="Copperplate Gothic 29 BC"/>
              </a:rPr>
              <a:t>Utkarsh </a:t>
            </a:r>
            <a:r>
              <a:rPr lang="en-US" sz="2400" dirty="0" err="1">
                <a:solidFill>
                  <a:srgbClr val="141D20"/>
                </a:solidFill>
                <a:latin typeface="Arial" panose="020B0604020202020204" pitchFamily="34" charset="0"/>
                <a:ea typeface="Copperplate Gothic 29 BC"/>
                <a:cs typeface="Arial" panose="020B0604020202020204" pitchFamily="34" charset="0"/>
                <a:sym typeface="Copperplate Gothic 29 BC"/>
              </a:rPr>
              <a:t>Kesharwani</a:t>
            </a:r>
            <a:endParaRPr lang="en-US" sz="2400" dirty="0">
              <a:solidFill>
                <a:srgbClr val="141D20"/>
              </a:solidFill>
              <a:latin typeface="Arial" panose="020B0604020202020204" pitchFamily="34" charset="0"/>
              <a:ea typeface="Copperplate Gothic 29 BC"/>
              <a:cs typeface="Arial" panose="020B0604020202020204" pitchFamily="34" charset="0"/>
              <a:sym typeface="Copperplate Gothic 29 BC"/>
            </a:endParaRPr>
          </a:p>
          <a:p>
            <a:pPr algn="just">
              <a:lnSpc>
                <a:spcPts val="3359"/>
              </a:lnSpc>
            </a:pPr>
            <a:r>
              <a:rPr lang="en-US" sz="2400" dirty="0" err="1">
                <a:solidFill>
                  <a:srgbClr val="141D20"/>
                </a:solidFill>
                <a:latin typeface="Arial" panose="020B0604020202020204" pitchFamily="34" charset="0"/>
                <a:ea typeface="Copperplate Gothic 29 BC"/>
                <a:cs typeface="Arial" panose="020B0604020202020204" pitchFamily="34" charset="0"/>
                <a:sym typeface="Copperplate Gothic 29 BC"/>
              </a:rPr>
              <a:t>Jatavata</a:t>
            </a:r>
            <a:r>
              <a:rPr lang="en-US" sz="2400" dirty="0">
                <a:solidFill>
                  <a:srgbClr val="141D20"/>
                </a:solidFill>
                <a:latin typeface="Arial" panose="020B0604020202020204" pitchFamily="34" charset="0"/>
                <a:ea typeface="Copperplate Gothic 29 BC"/>
                <a:cs typeface="Arial" panose="020B0604020202020204" pitchFamily="34" charset="0"/>
                <a:sym typeface="Copperplate Gothic 29 BC"/>
              </a:rPr>
              <a:t> </a:t>
            </a:r>
            <a:r>
              <a:rPr lang="en-US" sz="2400" dirty="0" err="1">
                <a:solidFill>
                  <a:srgbClr val="141D20"/>
                </a:solidFill>
                <a:latin typeface="Arial" panose="020B0604020202020204" pitchFamily="34" charset="0"/>
                <a:ea typeface="Copperplate Gothic 29 BC"/>
                <a:cs typeface="Arial" panose="020B0604020202020204" pitchFamily="34" charset="0"/>
                <a:sym typeface="Copperplate Gothic 29 BC"/>
              </a:rPr>
              <a:t>Balakoti</a:t>
            </a:r>
            <a:endParaRPr lang="en-US" sz="2400" dirty="0">
              <a:solidFill>
                <a:srgbClr val="141D20"/>
              </a:solidFill>
              <a:latin typeface="Arial" panose="020B0604020202020204" pitchFamily="34" charset="0"/>
              <a:ea typeface="Copperplate Gothic 29 BC"/>
              <a:cs typeface="Arial" panose="020B0604020202020204" pitchFamily="34" charset="0"/>
              <a:sym typeface="Copperplate Gothic 29 BC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572271" y="426720"/>
            <a:ext cx="2867471" cy="854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5600" dirty="0">
                <a:solidFill>
                  <a:srgbClr val="054B91"/>
                </a:solidFill>
                <a:latin typeface="Bahnschrift SemiBold" panose="020B0502040204020203" pitchFamily="34" charset="0"/>
                <a:ea typeface="Aesthetic color"/>
                <a:cs typeface="Aesthetic color"/>
                <a:sym typeface="Aesthetic color"/>
              </a:rPr>
              <a:t>Group 12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607814" y="1226548"/>
            <a:ext cx="3048893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4000" dirty="0">
                <a:solidFill>
                  <a:srgbClr val="D24339"/>
                </a:solidFill>
                <a:latin typeface="Aptos Display" panose="020B0004020202020204" pitchFamily="34" charset="0"/>
                <a:ea typeface="AeroDragon"/>
                <a:cs typeface="AeroDragon"/>
                <a:sym typeface="AeroDragon"/>
              </a:rPr>
              <a:t>presents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699999">
            <a:off x="7895960" y="7200900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70" y="0"/>
                </a:lnTo>
                <a:lnTo>
                  <a:pt x="323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1290874" y="9709766"/>
            <a:ext cx="11414776" cy="769015"/>
            <a:chOff x="0" y="0"/>
            <a:chExt cx="3006361" cy="20253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006361" cy="202539"/>
            </a:xfrm>
            <a:custGeom>
              <a:avLst/>
              <a:gdLst/>
              <a:ahLst/>
              <a:cxnLst/>
              <a:rect l="l" t="t" r="r" b="b"/>
              <a:pathLst>
                <a:path w="3006361" h="202539">
                  <a:moveTo>
                    <a:pt x="0" y="0"/>
                  </a:moveTo>
                  <a:lnTo>
                    <a:pt x="3006361" y="0"/>
                  </a:lnTo>
                  <a:lnTo>
                    <a:pt x="3006361" y="202539"/>
                  </a:lnTo>
                  <a:lnTo>
                    <a:pt x="0" y="202539"/>
                  </a:lnTo>
                  <a:close/>
                </a:path>
              </a:pathLst>
            </a:custGeom>
            <a:solidFill>
              <a:srgbClr val="D24339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3006361" cy="2501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880568" y="-191781"/>
            <a:ext cx="8104039" cy="10670563"/>
            <a:chOff x="0" y="0"/>
            <a:chExt cx="1255528" cy="165314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5528" cy="1653149"/>
            </a:xfrm>
            <a:custGeom>
              <a:avLst/>
              <a:gdLst/>
              <a:ahLst/>
              <a:cxnLst/>
              <a:rect l="l" t="t" r="r" b="b"/>
              <a:pathLst>
                <a:path w="1255528" h="1653149">
                  <a:moveTo>
                    <a:pt x="0" y="0"/>
                  </a:moveTo>
                  <a:lnTo>
                    <a:pt x="1255528" y="0"/>
                  </a:lnTo>
                  <a:lnTo>
                    <a:pt x="1255528" y="1653149"/>
                  </a:lnTo>
                  <a:lnTo>
                    <a:pt x="0" y="1653149"/>
                  </a:lnTo>
                  <a:close/>
                </a:path>
              </a:pathLst>
            </a:custGeom>
            <a:blipFill>
              <a:blip r:embed="rId5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>
            <a:off x="-868728" y="-1537838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69" y="0"/>
                </a:lnTo>
                <a:lnTo>
                  <a:pt x="32394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866117" y="222081"/>
            <a:ext cx="5049451" cy="4709761"/>
          </a:xfrm>
          <a:custGeom>
            <a:avLst/>
            <a:gdLst/>
            <a:ahLst/>
            <a:cxnLst/>
            <a:rect l="l" t="t" r="r" b="b"/>
            <a:pathLst>
              <a:path w="5049451" h="4709761">
                <a:moveTo>
                  <a:pt x="0" y="0"/>
                </a:moveTo>
                <a:lnTo>
                  <a:pt x="5049451" y="0"/>
                </a:lnTo>
                <a:lnTo>
                  <a:pt x="5049451" y="4709761"/>
                </a:lnTo>
                <a:lnTo>
                  <a:pt x="0" y="47097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286451" y="3977137"/>
            <a:ext cx="3159332" cy="4305733"/>
          </a:xfrm>
          <a:custGeom>
            <a:avLst/>
            <a:gdLst/>
            <a:ahLst/>
            <a:cxnLst/>
            <a:rect l="l" t="t" r="r" b="b"/>
            <a:pathLst>
              <a:path w="3159332" h="4305733">
                <a:moveTo>
                  <a:pt x="0" y="0"/>
                </a:moveTo>
                <a:lnTo>
                  <a:pt x="3159332" y="0"/>
                </a:lnTo>
                <a:lnTo>
                  <a:pt x="3159332" y="4305733"/>
                </a:lnTo>
                <a:lnTo>
                  <a:pt x="0" y="430573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16514" y="6001067"/>
            <a:ext cx="3262670" cy="3686633"/>
          </a:xfrm>
          <a:prstGeom prst="rect">
            <a:avLst/>
          </a:prstGeom>
        </p:spPr>
      </p:pic>
      <p:sp>
        <p:nvSpPr>
          <p:cNvPr id="13" name="Freeform 13"/>
          <p:cNvSpPr/>
          <p:nvPr/>
        </p:nvSpPr>
        <p:spPr>
          <a:xfrm>
            <a:off x="6989612" y="2211958"/>
            <a:ext cx="7312435" cy="4446215"/>
          </a:xfrm>
          <a:custGeom>
            <a:avLst/>
            <a:gdLst/>
            <a:ahLst/>
            <a:cxnLst/>
            <a:rect l="l" t="t" r="r" b="b"/>
            <a:pathLst>
              <a:path w="7312435" h="4446215">
                <a:moveTo>
                  <a:pt x="0" y="0"/>
                </a:moveTo>
                <a:lnTo>
                  <a:pt x="7312435" y="0"/>
                </a:lnTo>
                <a:lnTo>
                  <a:pt x="7312435" y="4446215"/>
                </a:lnTo>
                <a:lnTo>
                  <a:pt x="0" y="444621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370741" y="923925"/>
            <a:ext cx="3905089" cy="2385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60"/>
              </a:lnSpc>
            </a:pPr>
            <a:r>
              <a:rPr lang="en-US" sz="2686" dirty="0">
                <a:solidFill>
                  <a:srgbClr val="054B91"/>
                </a:solidFill>
                <a:latin typeface="Bahnschrift Light" panose="020B0502040204020203" pitchFamily="34" charset="0"/>
                <a:ea typeface="Aesthetic color"/>
                <a:cs typeface="Aesthetic color"/>
                <a:sym typeface="Aesthetic color"/>
              </a:rPr>
              <a:t>How Do Social Factors like </a:t>
            </a:r>
            <a:r>
              <a:rPr lang="en-US" sz="2686" dirty="0" err="1">
                <a:solidFill>
                  <a:srgbClr val="054B91"/>
                </a:solidFill>
                <a:latin typeface="Bahnschrift Light" panose="020B0502040204020203" pitchFamily="34" charset="0"/>
                <a:ea typeface="Aesthetic color"/>
                <a:cs typeface="Aesthetic color"/>
                <a:sym typeface="Aesthetic color"/>
              </a:rPr>
              <a:t>GDP,Life</a:t>
            </a:r>
            <a:r>
              <a:rPr lang="en-US" sz="2686" dirty="0">
                <a:solidFill>
                  <a:srgbClr val="054B91"/>
                </a:solidFill>
                <a:latin typeface="Bahnschrift Light" panose="020B0502040204020203" pitchFamily="34" charset="0"/>
                <a:ea typeface="Aesthetic color"/>
                <a:cs typeface="Aesthetic color"/>
                <a:sym typeface="Aesthetic color"/>
              </a:rPr>
              <a:t> </a:t>
            </a:r>
            <a:r>
              <a:rPr lang="en-US" sz="2686" dirty="0" err="1">
                <a:solidFill>
                  <a:srgbClr val="054B91"/>
                </a:solidFill>
                <a:latin typeface="Bahnschrift Light" panose="020B0502040204020203" pitchFamily="34" charset="0"/>
                <a:ea typeface="Aesthetic color"/>
                <a:cs typeface="Aesthetic color"/>
                <a:sym typeface="Aesthetic color"/>
              </a:rPr>
              <a:t>expectancy,Sex</a:t>
            </a:r>
            <a:r>
              <a:rPr lang="en-US" sz="2686" dirty="0">
                <a:solidFill>
                  <a:srgbClr val="054B91"/>
                </a:solidFill>
                <a:latin typeface="Bahnschrift Light" panose="020B0502040204020203" pitchFamily="34" charset="0"/>
                <a:ea typeface="Aesthetic color"/>
                <a:cs typeface="Aesthetic color"/>
                <a:sym typeface="Aesthetic color"/>
              </a:rPr>
              <a:t> ratio correlates with Olympic participation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226161" y="3120909"/>
            <a:ext cx="4517856" cy="2022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67"/>
              </a:lnSpc>
              <a:spcBef>
                <a:spcPct val="0"/>
              </a:spcBef>
            </a:pPr>
            <a:r>
              <a:rPr lang="en-US" sz="2834" u="none" strike="noStrike" dirty="0">
                <a:solidFill>
                  <a:srgbClr val="054B91"/>
                </a:solidFill>
                <a:latin typeface="Bahnschrift Light" panose="020B0502040204020203" pitchFamily="34" charset="0"/>
                <a:ea typeface="Aesthetic color"/>
                <a:cs typeface="Aesthetic color"/>
                <a:sym typeface="Aesthetic color"/>
              </a:rPr>
              <a:t>Can We Uncover Hidden Patterns Using Our R skills to Explore Social Factors and Olympic participation?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189346" y="-1079640"/>
            <a:ext cx="8699495" cy="11621863"/>
            <a:chOff x="0" y="0"/>
            <a:chExt cx="532366" cy="7112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2366" cy="711200"/>
            </a:xfrm>
            <a:custGeom>
              <a:avLst/>
              <a:gdLst/>
              <a:ahLst/>
              <a:cxnLst/>
              <a:rect l="l" t="t" r="r" b="b"/>
              <a:pathLst>
                <a:path w="532366" h="711200">
                  <a:moveTo>
                    <a:pt x="266183" y="711200"/>
                  </a:moveTo>
                  <a:lnTo>
                    <a:pt x="532366" y="0"/>
                  </a:lnTo>
                  <a:lnTo>
                    <a:pt x="0" y="0"/>
                  </a:lnTo>
                  <a:lnTo>
                    <a:pt x="266183" y="711200"/>
                  </a:lnTo>
                  <a:close/>
                </a:path>
              </a:pathLst>
            </a:custGeom>
            <a:solidFill>
              <a:srgbClr val="054B9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83182" y="3175"/>
              <a:ext cx="366001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2699999">
            <a:off x="16241705" y="7200900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70" y="0"/>
                </a:lnTo>
                <a:lnTo>
                  <a:pt x="323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289949" y="9258300"/>
            <a:ext cx="11414776" cy="1283923"/>
            <a:chOff x="0" y="0"/>
            <a:chExt cx="3006361" cy="33815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006361" cy="338153"/>
            </a:xfrm>
            <a:custGeom>
              <a:avLst/>
              <a:gdLst/>
              <a:ahLst/>
              <a:cxnLst/>
              <a:rect l="l" t="t" r="r" b="b"/>
              <a:pathLst>
                <a:path w="3006361" h="338153">
                  <a:moveTo>
                    <a:pt x="0" y="0"/>
                  </a:moveTo>
                  <a:lnTo>
                    <a:pt x="3006361" y="0"/>
                  </a:lnTo>
                  <a:lnTo>
                    <a:pt x="3006361" y="338153"/>
                  </a:lnTo>
                  <a:lnTo>
                    <a:pt x="0" y="338153"/>
                  </a:lnTo>
                  <a:close/>
                </a:path>
              </a:pathLst>
            </a:custGeom>
            <a:solidFill>
              <a:srgbClr val="D2433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3006361" cy="3857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699999">
            <a:off x="3488767" y="-1737967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70" y="0"/>
                </a:lnTo>
                <a:lnTo>
                  <a:pt x="323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731522" y="3402652"/>
            <a:ext cx="4264505" cy="6108015"/>
          </a:xfrm>
          <a:custGeom>
            <a:avLst/>
            <a:gdLst/>
            <a:ahLst/>
            <a:cxnLst/>
            <a:rect l="l" t="t" r="r" b="b"/>
            <a:pathLst>
              <a:path w="4264505" h="6108015">
                <a:moveTo>
                  <a:pt x="0" y="0"/>
                </a:moveTo>
                <a:lnTo>
                  <a:pt x="4264505" y="0"/>
                </a:lnTo>
                <a:lnTo>
                  <a:pt x="4264505" y="6108016"/>
                </a:lnTo>
                <a:lnTo>
                  <a:pt x="0" y="61080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354789" y="1426979"/>
            <a:ext cx="12194497" cy="81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33"/>
              </a:lnSpc>
            </a:pPr>
            <a:r>
              <a:rPr lang="en-US" sz="4881" dirty="0">
                <a:solidFill>
                  <a:srgbClr val="054B91"/>
                </a:solidFill>
                <a:latin typeface="Bold Ink"/>
                <a:ea typeface="Bold Ink"/>
                <a:cs typeface="Bold Ink"/>
                <a:sym typeface="Bold Ink"/>
              </a:rPr>
              <a:t>What </a:t>
            </a:r>
            <a:r>
              <a:rPr lang="en-US" sz="4881" dirty="0">
                <a:solidFill>
                  <a:srgbClr val="054B91"/>
                </a:solidFill>
                <a:latin typeface="Arial" panose="020B0604020202020204" pitchFamily="34" charset="0"/>
                <a:ea typeface="Bold Ink"/>
                <a:cs typeface="Arial" panose="020B0604020202020204" pitchFamily="34" charset="0"/>
                <a:sym typeface="Bold Ink"/>
              </a:rPr>
              <a:t>does</a:t>
            </a:r>
            <a:r>
              <a:rPr lang="en-US" sz="4881" dirty="0">
                <a:solidFill>
                  <a:srgbClr val="054B91"/>
                </a:solidFill>
                <a:latin typeface="Bold Ink"/>
                <a:ea typeface="Bold Ink"/>
                <a:cs typeface="Bold Ink"/>
                <a:sym typeface="Bold Ink"/>
              </a:rPr>
              <a:t> this </a:t>
            </a:r>
            <a:r>
              <a:rPr lang="en-US" sz="4881" dirty="0" err="1">
                <a:solidFill>
                  <a:srgbClr val="054B91"/>
                </a:solidFill>
                <a:latin typeface="Bold Ink"/>
                <a:ea typeface="Bold Ink"/>
                <a:cs typeface="Bold Ink"/>
                <a:sym typeface="Bold Ink"/>
              </a:rPr>
              <a:t>RShiny</a:t>
            </a:r>
            <a:r>
              <a:rPr lang="en-US" sz="4881" dirty="0">
                <a:solidFill>
                  <a:srgbClr val="054B91"/>
                </a:solidFill>
                <a:latin typeface="Bold Ink"/>
                <a:ea typeface="Bold Ink"/>
                <a:cs typeface="Bold Ink"/>
                <a:sym typeface="Bold Ink"/>
              </a:rPr>
              <a:t> do?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27124" y="2852885"/>
            <a:ext cx="9969351" cy="5411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4182" lvl="1" indent="-327091" algn="just">
              <a:lnSpc>
                <a:spcPts val="4302"/>
              </a:lnSpc>
              <a:buFont typeface="Arial"/>
              <a:buChar char="•"/>
            </a:pPr>
            <a:r>
              <a:rPr lang="en-US" sz="3030" spc="227" dirty="0">
                <a:solidFill>
                  <a:srgbClr val="054B91"/>
                </a:solidFill>
                <a:latin typeface="MS Reference Sans Serif" panose="020B0604030504040204" pitchFamily="34" charset="0"/>
                <a:ea typeface="Open Sauce"/>
                <a:cs typeface="Open Sauce"/>
                <a:sym typeface="Open Sauce"/>
              </a:rPr>
              <a:t>Focus: Women-centered analysis of Olympic medals, GDP, and social indicators by country.</a:t>
            </a:r>
          </a:p>
          <a:p>
            <a:pPr marL="654182" lvl="1" indent="-327091" algn="just">
              <a:lnSpc>
                <a:spcPts val="4302"/>
              </a:lnSpc>
              <a:buFont typeface="Arial"/>
              <a:buChar char="•"/>
            </a:pPr>
            <a:r>
              <a:rPr lang="en-US" sz="3030" spc="227" dirty="0">
                <a:solidFill>
                  <a:srgbClr val="054B91"/>
                </a:solidFill>
                <a:latin typeface="MS Reference Sans Serif" panose="020B0604030504040204" pitchFamily="34" charset="0"/>
                <a:ea typeface="Open Sauce"/>
                <a:cs typeface="Open Sauce"/>
                <a:sym typeface="Open Sauce"/>
              </a:rPr>
              <a:t>Scatter plots comparing medals with life expectancy and GDP.</a:t>
            </a:r>
          </a:p>
          <a:p>
            <a:pPr marL="654182" lvl="1" indent="-327091" algn="just">
              <a:lnSpc>
                <a:spcPts val="4302"/>
              </a:lnSpc>
              <a:buFont typeface="Arial"/>
              <a:buChar char="•"/>
            </a:pPr>
            <a:r>
              <a:rPr lang="en-US" sz="3030" spc="227" dirty="0">
                <a:solidFill>
                  <a:srgbClr val="054B91"/>
                </a:solidFill>
                <a:latin typeface="MS Reference Sans Serif" panose="020B0604030504040204" pitchFamily="34" charset="0"/>
                <a:ea typeface="Open Sauce"/>
                <a:cs typeface="Open Sauce"/>
                <a:sym typeface="Open Sauce"/>
              </a:rPr>
              <a:t>Continent-based filter and color-coded data points.</a:t>
            </a:r>
          </a:p>
          <a:p>
            <a:pPr marL="654182" lvl="1" indent="-327091" algn="just">
              <a:lnSpc>
                <a:spcPts val="4302"/>
              </a:lnSpc>
              <a:buFont typeface="Arial"/>
              <a:buChar char="•"/>
            </a:pPr>
            <a:r>
              <a:rPr lang="en-US" sz="3030" spc="227" dirty="0">
                <a:solidFill>
                  <a:srgbClr val="054B91"/>
                </a:solidFill>
                <a:latin typeface="MS Reference Sans Serif" panose="020B0604030504040204" pitchFamily="34" charset="0"/>
                <a:ea typeface="Open Sauce"/>
                <a:cs typeface="Open Sauce"/>
                <a:sym typeface="Open Sauce"/>
              </a:rPr>
              <a:t>Insights: Reveals connections between women's Olympic success and socio-economic factors.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189346" y="-1079640"/>
            <a:ext cx="8699495" cy="11621863"/>
            <a:chOff x="0" y="0"/>
            <a:chExt cx="532366" cy="7112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2366" cy="711200"/>
            </a:xfrm>
            <a:custGeom>
              <a:avLst/>
              <a:gdLst/>
              <a:ahLst/>
              <a:cxnLst/>
              <a:rect l="l" t="t" r="r" b="b"/>
              <a:pathLst>
                <a:path w="532366" h="711200">
                  <a:moveTo>
                    <a:pt x="266183" y="711200"/>
                  </a:moveTo>
                  <a:lnTo>
                    <a:pt x="532366" y="0"/>
                  </a:lnTo>
                  <a:lnTo>
                    <a:pt x="0" y="0"/>
                  </a:lnTo>
                  <a:lnTo>
                    <a:pt x="266183" y="711200"/>
                  </a:lnTo>
                  <a:close/>
                </a:path>
              </a:pathLst>
            </a:custGeom>
            <a:solidFill>
              <a:srgbClr val="054B9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83182" y="3175"/>
              <a:ext cx="366001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2699999">
            <a:off x="16241705" y="7200900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70" y="0"/>
                </a:lnTo>
                <a:lnTo>
                  <a:pt x="323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289949" y="9258300"/>
            <a:ext cx="11414776" cy="1283923"/>
            <a:chOff x="0" y="0"/>
            <a:chExt cx="3006361" cy="33815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006361" cy="338153"/>
            </a:xfrm>
            <a:custGeom>
              <a:avLst/>
              <a:gdLst/>
              <a:ahLst/>
              <a:cxnLst/>
              <a:rect l="l" t="t" r="r" b="b"/>
              <a:pathLst>
                <a:path w="3006361" h="338153">
                  <a:moveTo>
                    <a:pt x="0" y="0"/>
                  </a:moveTo>
                  <a:lnTo>
                    <a:pt x="3006361" y="0"/>
                  </a:lnTo>
                  <a:lnTo>
                    <a:pt x="3006361" y="338153"/>
                  </a:lnTo>
                  <a:lnTo>
                    <a:pt x="0" y="338153"/>
                  </a:lnTo>
                  <a:close/>
                </a:path>
              </a:pathLst>
            </a:custGeom>
            <a:solidFill>
              <a:srgbClr val="D2433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3006361" cy="3857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699999">
            <a:off x="3488767" y="-1695193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70" y="0"/>
                </a:lnTo>
                <a:lnTo>
                  <a:pt x="323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731522" y="3402652"/>
            <a:ext cx="4264505" cy="6108015"/>
          </a:xfrm>
          <a:custGeom>
            <a:avLst/>
            <a:gdLst/>
            <a:ahLst/>
            <a:cxnLst/>
            <a:rect l="l" t="t" r="r" b="b"/>
            <a:pathLst>
              <a:path w="4264505" h="6108015">
                <a:moveTo>
                  <a:pt x="0" y="0"/>
                </a:moveTo>
                <a:lnTo>
                  <a:pt x="4264505" y="0"/>
                </a:lnTo>
                <a:lnTo>
                  <a:pt x="4264505" y="6108016"/>
                </a:lnTo>
                <a:lnTo>
                  <a:pt x="0" y="61080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093503" y="10248"/>
            <a:ext cx="12194497" cy="2254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73"/>
              </a:lnSpc>
            </a:pPr>
            <a:r>
              <a:rPr lang="en-US" sz="6481" dirty="0">
                <a:solidFill>
                  <a:srgbClr val="054B91"/>
                </a:solidFill>
                <a:latin typeface="Arial" panose="020B0604020202020204" pitchFamily="34" charset="0"/>
                <a:ea typeface="Bold Ink"/>
                <a:cs typeface="Arial" panose="020B0604020202020204" pitchFamily="34" charset="0"/>
                <a:sym typeface="Bold Ink"/>
              </a:rPr>
              <a:t>Let's collect ingredients (data) from the market (websites).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93503" y="2672030"/>
            <a:ext cx="11860186" cy="6541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8"/>
              </a:lnSpc>
            </a:pPr>
            <a:r>
              <a:rPr lang="en-US" sz="2348" dirty="0">
                <a:solidFill>
                  <a:srgbClr val="000000"/>
                </a:solidFill>
                <a:latin typeface="Bahnschrift" panose="020B0502040204020203" pitchFamily="34" charset="0"/>
                <a:ea typeface="Playpen Sans"/>
                <a:cs typeface="Playpen Sans"/>
                <a:sym typeface="Playpen Sans"/>
              </a:rPr>
              <a:t>GDP Data : https://en.wikipedia.org/wiki/List_of_countries_by_past_and_projected_GDP_(nominal),</a:t>
            </a:r>
          </a:p>
          <a:p>
            <a:pPr algn="l">
              <a:lnSpc>
                <a:spcPts val="3288"/>
              </a:lnSpc>
            </a:pPr>
            <a:endParaRPr lang="en-US" sz="2348" dirty="0">
              <a:solidFill>
                <a:srgbClr val="000000"/>
              </a:solidFill>
              <a:latin typeface="Bahnschrift" panose="020B0502040204020203" pitchFamily="34" charset="0"/>
              <a:ea typeface="Playpen Sans"/>
              <a:cs typeface="Playpen Sans"/>
              <a:sym typeface="Playpen Sans"/>
            </a:endParaRPr>
          </a:p>
          <a:p>
            <a:pPr algn="l">
              <a:lnSpc>
                <a:spcPts val="3288"/>
              </a:lnSpc>
            </a:pPr>
            <a:r>
              <a:rPr lang="en-US" sz="2348" dirty="0">
                <a:solidFill>
                  <a:srgbClr val="000000"/>
                </a:solidFill>
                <a:latin typeface="Bahnschrift" panose="020B0502040204020203" pitchFamily="34" charset="0"/>
                <a:ea typeface="Playpen Sans"/>
                <a:cs typeface="Playpen Sans"/>
                <a:sym typeface="Playpen Sans"/>
              </a:rPr>
              <a:t>Life Expectancy Data :</a:t>
            </a:r>
          </a:p>
          <a:p>
            <a:pPr algn="l">
              <a:lnSpc>
                <a:spcPts val="3288"/>
              </a:lnSpc>
            </a:pPr>
            <a:r>
              <a:rPr lang="en-US" sz="2348" dirty="0">
                <a:solidFill>
                  <a:srgbClr val="000000"/>
                </a:solidFill>
                <a:latin typeface="Bahnschrift" panose="020B0502040204020203" pitchFamily="34" charset="0"/>
                <a:ea typeface="Playpen Sans"/>
                <a:cs typeface="Playpen Sans"/>
                <a:sym typeface="Playpen Sans"/>
              </a:rPr>
              <a:t> https://www.worldometers.info/demographics/life-expectancy/,</a:t>
            </a:r>
          </a:p>
          <a:p>
            <a:pPr algn="l">
              <a:lnSpc>
                <a:spcPts val="3288"/>
              </a:lnSpc>
            </a:pPr>
            <a:endParaRPr lang="en-US" sz="2348" dirty="0">
              <a:solidFill>
                <a:srgbClr val="000000"/>
              </a:solidFill>
              <a:latin typeface="Bahnschrift" panose="020B0502040204020203" pitchFamily="34" charset="0"/>
              <a:ea typeface="Playpen Sans"/>
              <a:cs typeface="Playpen Sans"/>
              <a:sym typeface="Playpen Sans"/>
            </a:endParaRPr>
          </a:p>
          <a:p>
            <a:pPr algn="l">
              <a:lnSpc>
                <a:spcPts val="3288"/>
              </a:lnSpc>
            </a:pPr>
            <a:r>
              <a:rPr lang="en-US" sz="2348" dirty="0">
                <a:solidFill>
                  <a:srgbClr val="000000"/>
                </a:solidFill>
                <a:latin typeface="Bahnschrift" panose="020B0502040204020203" pitchFamily="34" charset="0"/>
                <a:ea typeface="Playpen Sans"/>
                <a:cs typeface="Playpen Sans"/>
                <a:sym typeface="Playpen Sans"/>
              </a:rPr>
              <a:t>Sex Ratio Data : </a:t>
            </a:r>
          </a:p>
          <a:p>
            <a:pPr algn="l">
              <a:lnSpc>
                <a:spcPts val="3288"/>
              </a:lnSpc>
            </a:pPr>
            <a:r>
              <a:rPr lang="en-US" sz="2348" dirty="0">
                <a:solidFill>
                  <a:srgbClr val="000000"/>
                </a:solidFill>
                <a:latin typeface="Bahnschrift" panose="020B0502040204020203" pitchFamily="34" charset="0"/>
                <a:ea typeface="Playpen Sans"/>
                <a:cs typeface="Playpen Sans"/>
                <a:sym typeface="Playpen Sans"/>
              </a:rPr>
              <a:t>https://en.wikipedia.org/wiki/List_of_sovereign_states_by_sex_ratio</a:t>
            </a:r>
          </a:p>
          <a:p>
            <a:pPr algn="l">
              <a:lnSpc>
                <a:spcPts val="3288"/>
              </a:lnSpc>
            </a:pPr>
            <a:endParaRPr lang="en-US" sz="2348" dirty="0">
              <a:solidFill>
                <a:srgbClr val="000000"/>
              </a:solidFill>
              <a:latin typeface="Bahnschrift" panose="020B0502040204020203" pitchFamily="34" charset="0"/>
              <a:ea typeface="Playpen Sans"/>
              <a:cs typeface="Playpen Sans"/>
              <a:sym typeface="Playpen Sans"/>
            </a:endParaRPr>
          </a:p>
          <a:p>
            <a:pPr algn="l">
              <a:lnSpc>
                <a:spcPts val="3288"/>
              </a:lnSpc>
            </a:pPr>
            <a:r>
              <a:rPr lang="en-US" sz="2348" dirty="0">
                <a:solidFill>
                  <a:srgbClr val="000000"/>
                </a:solidFill>
                <a:latin typeface="Bahnschrift" panose="020B0502040204020203" pitchFamily="34" charset="0"/>
                <a:ea typeface="Playpen Sans"/>
                <a:cs typeface="Playpen Sans"/>
                <a:sym typeface="Playpen Sans"/>
              </a:rPr>
              <a:t>Olympics Data : </a:t>
            </a:r>
          </a:p>
          <a:p>
            <a:pPr algn="l">
              <a:lnSpc>
                <a:spcPts val="3288"/>
              </a:lnSpc>
            </a:pPr>
            <a:r>
              <a:rPr lang="en-US" sz="2348" dirty="0">
                <a:solidFill>
                  <a:srgbClr val="000000"/>
                </a:solidFill>
                <a:latin typeface="Bahnschrift" panose="020B0502040204020203" pitchFamily="34" charset="0"/>
                <a:ea typeface="Playpen Sans"/>
                <a:cs typeface="Playpen Sans"/>
                <a:sym typeface="Playpen Sans"/>
              </a:rPr>
              <a:t>https://raw.githubusercontent.com/VinayChavan2006/R-project/main/Data/datasets/olympicsDat.Rdata,</a:t>
            </a:r>
          </a:p>
          <a:p>
            <a:pPr algn="l">
              <a:lnSpc>
                <a:spcPts val="3288"/>
              </a:lnSpc>
            </a:pPr>
            <a:endParaRPr lang="en-US" sz="2348" dirty="0">
              <a:solidFill>
                <a:srgbClr val="000000"/>
              </a:solidFill>
              <a:latin typeface="Bahnschrift" panose="020B0502040204020203" pitchFamily="34" charset="0"/>
              <a:ea typeface="Playpen Sans"/>
              <a:cs typeface="Playpen Sans"/>
              <a:sym typeface="Playpen Sans"/>
            </a:endParaRPr>
          </a:p>
          <a:p>
            <a:pPr algn="l">
              <a:lnSpc>
                <a:spcPts val="3288"/>
              </a:lnSpc>
            </a:pPr>
            <a:r>
              <a:rPr lang="en-US" sz="2348" dirty="0">
                <a:solidFill>
                  <a:srgbClr val="000000"/>
                </a:solidFill>
                <a:latin typeface="Bahnschrift" panose="020B0502040204020203" pitchFamily="34" charset="0"/>
                <a:ea typeface="Playpen Sans"/>
                <a:cs typeface="Playpen Sans"/>
                <a:sym typeface="Playpen Sans"/>
              </a:rPr>
              <a:t>Continent Data : </a:t>
            </a:r>
          </a:p>
          <a:p>
            <a:pPr algn="l">
              <a:lnSpc>
                <a:spcPts val="3288"/>
              </a:lnSpc>
              <a:spcBef>
                <a:spcPct val="0"/>
              </a:spcBef>
            </a:pPr>
            <a:r>
              <a:rPr lang="en-US" sz="2348" dirty="0">
                <a:solidFill>
                  <a:srgbClr val="000000"/>
                </a:solidFill>
                <a:latin typeface="Bahnschrift" panose="020B0502040204020203" pitchFamily="34" charset="0"/>
                <a:ea typeface="Playpen Sans"/>
                <a:cs typeface="Playpen Sans"/>
                <a:sym typeface="Playpen Sans"/>
              </a:rPr>
              <a:t>https://statisticstimes.com/geography/countries-by-continents.php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3058992">
            <a:off x="7607045" y="2214350"/>
            <a:ext cx="16957184" cy="10070461"/>
            <a:chOff x="0" y="0"/>
            <a:chExt cx="4466089" cy="26523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66089" cy="2652302"/>
            </a:xfrm>
            <a:custGeom>
              <a:avLst/>
              <a:gdLst/>
              <a:ahLst/>
              <a:cxnLst/>
              <a:rect l="l" t="t" r="r" b="b"/>
              <a:pathLst>
                <a:path w="4466089" h="2652302">
                  <a:moveTo>
                    <a:pt x="0" y="0"/>
                  </a:moveTo>
                  <a:lnTo>
                    <a:pt x="4466089" y="0"/>
                  </a:lnTo>
                  <a:lnTo>
                    <a:pt x="4466089" y="2652302"/>
                  </a:lnTo>
                  <a:lnTo>
                    <a:pt x="0" y="2652302"/>
                  </a:lnTo>
                  <a:close/>
                </a:path>
              </a:pathLst>
            </a:custGeom>
            <a:solidFill>
              <a:srgbClr val="054B9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466089" cy="269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48143" y="267778"/>
            <a:ext cx="7937772" cy="4430392"/>
            <a:chOff x="0" y="0"/>
            <a:chExt cx="3211730" cy="179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11730" cy="1792597"/>
            </a:xfrm>
            <a:custGeom>
              <a:avLst/>
              <a:gdLst/>
              <a:ahLst/>
              <a:cxnLst/>
              <a:rect l="l" t="t" r="r" b="b"/>
              <a:pathLst>
                <a:path w="3211730" h="1792597">
                  <a:moveTo>
                    <a:pt x="0" y="0"/>
                  </a:moveTo>
                  <a:lnTo>
                    <a:pt x="3211730" y="0"/>
                  </a:lnTo>
                  <a:lnTo>
                    <a:pt x="3211730" y="1792597"/>
                  </a:lnTo>
                  <a:lnTo>
                    <a:pt x="0" y="1792597"/>
                  </a:lnTo>
                  <a:close/>
                </a:path>
              </a:pathLst>
            </a:cu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 l="-159" r="-159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8990528" y="630543"/>
            <a:ext cx="8968784" cy="9025915"/>
            <a:chOff x="0" y="0"/>
            <a:chExt cx="3237636" cy="325826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37636" cy="3258260"/>
            </a:xfrm>
            <a:custGeom>
              <a:avLst/>
              <a:gdLst/>
              <a:ahLst/>
              <a:cxnLst/>
              <a:rect l="l" t="t" r="r" b="b"/>
              <a:pathLst>
                <a:path w="3237636" h="3258260">
                  <a:moveTo>
                    <a:pt x="0" y="0"/>
                  </a:moveTo>
                  <a:lnTo>
                    <a:pt x="3237636" y="0"/>
                  </a:lnTo>
                  <a:lnTo>
                    <a:pt x="3237636" y="3258260"/>
                  </a:lnTo>
                  <a:lnTo>
                    <a:pt x="0" y="3258260"/>
                  </a:lnTo>
                  <a:close/>
                </a:path>
              </a:pathLst>
            </a:custGeom>
            <a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 l="-135" r="-135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548143" y="4800587"/>
            <a:ext cx="7937772" cy="5321051"/>
            <a:chOff x="0" y="0"/>
            <a:chExt cx="3211730" cy="215296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211730" cy="2152969"/>
            </a:xfrm>
            <a:custGeom>
              <a:avLst/>
              <a:gdLst/>
              <a:ahLst/>
              <a:cxnLst/>
              <a:rect l="l" t="t" r="r" b="b"/>
              <a:pathLst>
                <a:path w="3211730" h="2152969">
                  <a:moveTo>
                    <a:pt x="0" y="0"/>
                  </a:moveTo>
                  <a:lnTo>
                    <a:pt x="3211730" y="0"/>
                  </a:lnTo>
                  <a:lnTo>
                    <a:pt x="3211730" y="2152969"/>
                  </a:lnTo>
                  <a:lnTo>
                    <a:pt x="0" y="2152969"/>
                  </a:lnTo>
                  <a:close/>
                </a:path>
              </a:pathLst>
            </a:custGeom>
            <a:blipFill>
              <a:blip r:embed="rId5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3058992">
            <a:off x="7607045" y="2214350"/>
            <a:ext cx="16957184" cy="10070461"/>
            <a:chOff x="0" y="0"/>
            <a:chExt cx="4466089" cy="26523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66089" cy="2652302"/>
            </a:xfrm>
            <a:custGeom>
              <a:avLst/>
              <a:gdLst/>
              <a:ahLst/>
              <a:cxnLst/>
              <a:rect l="l" t="t" r="r" b="b"/>
              <a:pathLst>
                <a:path w="4466089" h="2652302">
                  <a:moveTo>
                    <a:pt x="0" y="0"/>
                  </a:moveTo>
                  <a:lnTo>
                    <a:pt x="4466089" y="0"/>
                  </a:lnTo>
                  <a:lnTo>
                    <a:pt x="4466089" y="2652302"/>
                  </a:lnTo>
                  <a:lnTo>
                    <a:pt x="0" y="2652302"/>
                  </a:lnTo>
                  <a:close/>
                </a:path>
              </a:pathLst>
            </a:custGeom>
            <a:solidFill>
              <a:srgbClr val="054B9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466089" cy="269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2699999">
            <a:off x="16212826" y="7411780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69" y="0"/>
                </a:lnTo>
                <a:lnTo>
                  <a:pt x="32394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111639" y="2394223"/>
            <a:ext cx="16147661" cy="6545157"/>
            <a:chOff x="0" y="0"/>
            <a:chExt cx="3394708" cy="137598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94708" cy="1375982"/>
            </a:xfrm>
            <a:custGeom>
              <a:avLst/>
              <a:gdLst/>
              <a:ahLst/>
              <a:cxnLst/>
              <a:rect l="l" t="t" r="r" b="b"/>
              <a:pathLst>
                <a:path w="3394708" h="1375982">
                  <a:moveTo>
                    <a:pt x="0" y="0"/>
                  </a:moveTo>
                  <a:lnTo>
                    <a:pt x="3394708" y="0"/>
                  </a:lnTo>
                  <a:lnTo>
                    <a:pt x="3394708" y="1375982"/>
                  </a:lnTo>
                  <a:lnTo>
                    <a:pt x="0" y="1375982"/>
                  </a:lnTo>
                  <a:close/>
                </a:path>
              </a:pathLst>
            </a:custGeom>
            <a:blipFill>
              <a:blip r:embed="rId5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 rot="2699999">
            <a:off x="295332" y="-1233066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70" y="0"/>
                </a:lnTo>
                <a:lnTo>
                  <a:pt x="323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5" name="TextBox 5"/>
          <p:cNvSpPr txBox="1"/>
          <p:nvPr/>
        </p:nvSpPr>
        <p:spPr>
          <a:xfrm>
            <a:off x="3489359" y="220669"/>
            <a:ext cx="11309283" cy="192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6"/>
              </a:lnSpc>
            </a:pPr>
            <a:r>
              <a:rPr lang="en-US" sz="3981" dirty="0">
                <a:solidFill>
                  <a:srgbClr val="054B91"/>
                </a:solidFill>
                <a:latin typeface="Arial" panose="020B0604020202020204" pitchFamily="34" charset="0"/>
                <a:ea typeface="Bold Ink"/>
                <a:cs typeface="Arial" panose="020B0604020202020204" pitchFamily="34" charset="0"/>
                <a:sym typeface="Bold Ink"/>
              </a:rPr>
              <a:t>Representation speaks Louder Than Research</a:t>
            </a:r>
          </a:p>
          <a:p>
            <a:pPr algn="ctr">
              <a:lnSpc>
                <a:spcPts val="5056"/>
              </a:lnSpc>
            </a:pPr>
            <a:endParaRPr lang="en-US" sz="3981" dirty="0">
              <a:solidFill>
                <a:srgbClr val="054B91"/>
              </a:solidFill>
              <a:latin typeface="Arial" panose="020B0604020202020204" pitchFamily="34" charset="0"/>
              <a:ea typeface="Bold Ink"/>
              <a:cs typeface="Arial" panose="020B0604020202020204" pitchFamily="34" charset="0"/>
              <a:sym typeface="Bold Ink"/>
            </a:endParaRPr>
          </a:p>
          <a:p>
            <a:pPr marL="0" lvl="0" indent="0" algn="l">
              <a:lnSpc>
                <a:spcPts val="5056"/>
              </a:lnSpc>
            </a:pPr>
            <a:endParaRPr lang="en-US" sz="3981" dirty="0">
              <a:solidFill>
                <a:srgbClr val="054B91"/>
              </a:solidFill>
              <a:latin typeface="Arial" panose="020B0604020202020204" pitchFamily="34" charset="0"/>
              <a:ea typeface="Bold Ink"/>
              <a:cs typeface="Arial" panose="020B0604020202020204" pitchFamily="34" charset="0"/>
              <a:sym typeface="Bold Ink"/>
            </a:endParaRPr>
          </a:p>
        </p:txBody>
      </p:sp>
      <p:pic>
        <p:nvPicPr>
          <p:cNvPr id="3" name="Recording 2024-11-11 160226">
            <a:hlinkClick r:id="" action="ppaction://media"/>
            <a:extLst>
              <a:ext uri="{FF2B5EF4-FFF2-40B4-BE49-F238E27FC236}">
                <a16:creationId xmlns:a16="http://schemas.microsoft.com/office/drawing/2014/main" id="{A1C5AAE6-AD58-3B98-0362-3922D01494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" y="1265238"/>
            <a:ext cx="16840200" cy="78406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5400000">
            <a:off x="-3458214" y="4435873"/>
            <a:ext cx="12226501" cy="12977927"/>
            <a:chOff x="0" y="0"/>
            <a:chExt cx="1436696" cy="152499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36696" cy="1524994"/>
            </a:xfrm>
            <a:custGeom>
              <a:avLst/>
              <a:gdLst/>
              <a:ahLst/>
              <a:cxnLst/>
              <a:rect l="l" t="t" r="r" b="b"/>
              <a:pathLst>
                <a:path w="1436696" h="1524994">
                  <a:moveTo>
                    <a:pt x="718348" y="1524994"/>
                  </a:moveTo>
                  <a:lnTo>
                    <a:pt x="1436696" y="0"/>
                  </a:lnTo>
                  <a:lnTo>
                    <a:pt x="0" y="0"/>
                  </a:lnTo>
                  <a:lnTo>
                    <a:pt x="718348" y="1524994"/>
                  </a:lnTo>
                  <a:close/>
                </a:path>
              </a:pathLst>
            </a:custGeom>
            <a:solidFill>
              <a:srgbClr val="054B9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224484" y="61303"/>
              <a:ext cx="987729" cy="7556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5400000">
            <a:off x="11914034" y="-6953885"/>
            <a:ext cx="12226501" cy="12977927"/>
            <a:chOff x="0" y="0"/>
            <a:chExt cx="1436696" cy="152499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36696" cy="1524994"/>
            </a:xfrm>
            <a:custGeom>
              <a:avLst/>
              <a:gdLst/>
              <a:ahLst/>
              <a:cxnLst/>
              <a:rect l="l" t="t" r="r" b="b"/>
              <a:pathLst>
                <a:path w="1436696" h="1524994">
                  <a:moveTo>
                    <a:pt x="718348" y="1524994"/>
                  </a:moveTo>
                  <a:lnTo>
                    <a:pt x="1436696" y="0"/>
                  </a:lnTo>
                  <a:lnTo>
                    <a:pt x="0" y="0"/>
                  </a:lnTo>
                  <a:lnTo>
                    <a:pt x="718348" y="1524994"/>
                  </a:lnTo>
                  <a:close/>
                </a:path>
              </a:pathLst>
            </a:custGeom>
            <a:solidFill>
              <a:srgbClr val="054B91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224484" y="61303"/>
              <a:ext cx="987729" cy="7556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299671" y="8046765"/>
            <a:ext cx="8434176" cy="631913"/>
            <a:chOff x="0" y="0"/>
            <a:chExt cx="2221347" cy="16643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21347" cy="166430"/>
            </a:xfrm>
            <a:custGeom>
              <a:avLst/>
              <a:gdLst/>
              <a:ahLst/>
              <a:cxnLst/>
              <a:rect l="l" t="t" r="r" b="b"/>
              <a:pathLst>
                <a:path w="2221347" h="166430">
                  <a:moveTo>
                    <a:pt x="0" y="0"/>
                  </a:moveTo>
                  <a:lnTo>
                    <a:pt x="2221347" y="0"/>
                  </a:lnTo>
                  <a:lnTo>
                    <a:pt x="2221347" y="166430"/>
                  </a:lnTo>
                  <a:lnTo>
                    <a:pt x="0" y="166430"/>
                  </a:lnTo>
                  <a:close/>
                </a:path>
              </a:pathLst>
            </a:custGeom>
            <a:solidFill>
              <a:srgbClr val="D2433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221347" cy="2140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 rot="2699999">
            <a:off x="16407550" y="-1410133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69" y="0"/>
                </a:lnTo>
                <a:lnTo>
                  <a:pt x="32394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2699999">
            <a:off x="-147991" y="6621278"/>
            <a:ext cx="3239470" cy="4114800"/>
          </a:xfrm>
          <a:custGeom>
            <a:avLst/>
            <a:gdLst/>
            <a:ahLst/>
            <a:cxnLst/>
            <a:rect l="l" t="t" r="r" b="b"/>
            <a:pathLst>
              <a:path w="3239470" h="4114800">
                <a:moveTo>
                  <a:pt x="0" y="0"/>
                </a:moveTo>
                <a:lnTo>
                  <a:pt x="3239470" y="0"/>
                </a:lnTo>
                <a:lnTo>
                  <a:pt x="32394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7774218" y="2855288"/>
            <a:ext cx="9485082" cy="3912596"/>
          </a:xfrm>
          <a:custGeom>
            <a:avLst/>
            <a:gdLst/>
            <a:ahLst/>
            <a:cxnLst/>
            <a:rect l="l" t="t" r="r" b="b"/>
            <a:pathLst>
              <a:path w="9485082" h="3912596">
                <a:moveTo>
                  <a:pt x="0" y="0"/>
                </a:moveTo>
                <a:lnTo>
                  <a:pt x="9485082" y="0"/>
                </a:lnTo>
                <a:lnTo>
                  <a:pt x="9485082" y="3912596"/>
                </a:lnTo>
                <a:lnTo>
                  <a:pt x="0" y="39125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242</Words>
  <Application>Microsoft Office PowerPoint</Application>
  <PresentationFormat>Custom</PresentationFormat>
  <Paragraphs>33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Bahnschrift SemiBold</vt:lpstr>
      <vt:lpstr>MS Reference Sans Serif</vt:lpstr>
      <vt:lpstr>Aptos Display</vt:lpstr>
      <vt:lpstr>Bold Ink</vt:lpstr>
      <vt:lpstr>Arial</vt:lpstr>
      <vt:lpstr>Calibri</vt:lpstr>
      <vt:lpstr>Bahnschrift Light</vt:lpstr>
      <vt:lpstr>Bahnschrift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Olympic Games And its correlations</dc:title>
  <cp:lastModifiedBy>Sujal Yadav</cp:lastModifiedBy>
  <cp:revision>9</cp:revision>
  <dcterms:created xsi:type="dcterms:W3CDTF">2006-08-16T00:00:00Z</dcterms:created>
  <dcterms:modified xsi:type="dcterms:W3CDTF">2024-11-11T14:01:10Z</dcterms:modified>
  <dc:identifier>DAGWECroT5c</dc:identifier>
</cp:coreProperties>
</file>

<file path=docProps/thumbnail.jpeg>
</file>